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74" r:id="rId5"/>
    <p:sldId id="277" r:id="rId6"/>
    <p:sldId id="269" r:id="rId7"/>
    <p:sldId id="275" r:id="rId8"/>
    <p:sldId id="276" r:id="rId9"/>
    <p:sldId id="283" r:id="rId10"/>
    <p:sldId id="284" r:id="rId11"/>
    <p:sldId id="285" r:id="rId12"/>
    <p:sldId id="288" r:id="rId13"/>
    <p:sldId id="289" r:id="rId14"/>
    <p:sldId id="290" r:id="rId15"/>
    <p:sldId id="281" r:id="rId16"/>
    <p:sldId id="278" r:id="rId17"/>
    <p:sldId id="279" r:id="rId18"/>
    <p:sldId id="280" r:id="rId19"/>
    <p:sldId id="286" r:id="rId20"/>
    <p:sldId id="287" r:id="rId21"/>
    <p:sldId id="28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FA493B-3172-4AC2-B894-147208BD60FB}" v="43" dt="2022-06-18T03:02:30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515B4-980D-477F-BA33-A713BD054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7113" y="1166219"/>
            <a:ext cx="8915399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>
                <a:latin typeface="Arial" panose="020B0604020202020204" pitchFamily="34" charset="0"/>
                <a:cs typeface="Arial" panose="020B0604020202020204" pitchFamily="34" charset="0"/>
              </a:rPr>
              <a:t>Protótipo de Respirador Mecânico, Emergencial e Transitório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0AD8AA-C542-4383-B324-4BCD045BD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Uniandrade</a:t>
            </a:r>
          </a:p>
          <a:p>
            <a:pPr algn="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Robson L. de Oliveira</a:t>
            </a:r>
          </a:p>
          <a:p>
            <a:pPr algn="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 Professora Marta de F. Vencato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0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71">
            <a:extLst>
              <a:ext uri="{FF2B5EF4-FFF2-40B4-BE49-F238E27FC236}">
                <a16:creationId xmlns:a16="http://schemas.microsoft.com/office/drawing/2014/main" id="{84FC8485-6972-431D-AE66-8905BAE1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4005071" cy="1259894"/>
          </a:xfrm>
        </p:spPr>
        <p:txBody>
          <a:bodyPr>
            <a:normAutofit/>
          </a:bodyPr>
          <a:lstStyle/>
          <a:p>
            <a:r>
              <a:rPr lang="pt-BR" b="1"/>
              <a:t>Revisão Bibliográfica</a:t>
            </a:r>
          </a:p>
        </p:txBody>
      </p:sp>
      <p:sp>
        <p:nvSpPr>
          <p:cNvPr id="90" name="Rectangle 73">
            <a:extLst>
              <a:ext uri="{FF2B5EF4-FFF2-40B4-BE49-F238E27FC236}">
                <a16:creationId xmlns:a16="http://schemas.microsoft.com/office/drawing/2014/main" id="{2A9499FA-60CE-4EC3-8196-8D96A4B63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4005070" cy="3759253"/>
          </a:xfrm>
        </p:spPr>
        <p:txBody>
          <a:bodyPr>
            <a:normAutofit/>
          </a:bodyPr>
          <a:lstStyle/>
          <a:p>
            <a:r>
              <a:rPr lang="pt-BR" sz="1600"/>
              <a:t>Principais componentes utilizados</a:t>
            </a:r>
          </a:p>
          <a:p>
            <a:pPr marL="0" indent="0">
              <a:buNone/>
            </a:pPr>
            <a:endParaRPr lang="pt-BR" sz="1600"/>
          </a:p>
        </p:txBody>
      </p:sp>
      <p:sp>
        <p:nvSpPr>
          <p:cNvPr id="91" name="Rectangle 75">
            <a:extLst>
              <a:ext uri="{FF2B5EF4-FFF2-40B4-BE49-F238E27FC236}">
                <a16:creationId xmlns:a16="http://schemas.microsoft.com/office/drawing/2014/main" id="{7C8E9F23-7D73-4DD0-82AA-43D3C7C2C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30" y="690465"/>
            <a:ext cx="3192749" cy="2514394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0632D3-2F8E-4E24-AD21-DBAC1691F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0" r="-4" b="1846"/>
          <a:stretch/>
        </p:blipFill>
        <p:spPr>
          <a:xfrm>
            <a:off x="5131996" y="864910"/>
            <a:ext cx="2875916" cy="2158382"/>
          </a:xfrm>
          <a:prstGeom prst="rect">
            <a:avLst/>
          </a:prstGeom>
        </p:spPr>
      </p:pic>
      <p:sp>
        <p:nvSpPr>
          <p:cNvPr id="92" name="Rectangle 77">
            <a:extLst>
              <a:ext uri="{FF2B5EF4-FFF2-40B4-BE49-F238E27FC236}">
                <a16:creationId xmlns:a16="http://schemas.microsoft.com/office/drawing/2014/main" id="{8BF8C4FB-0D0C-4CD8-9604-2E5F78E8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30" y="3378459"/>
            <a:ext cx="3192749" cy="2514394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C7E96F8A-6703-46C9-B588-39724E455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550"/>
          <a:stretch/>
        </p:blipFill>
        <p:spPr bwMode="auto">
          <a:xfrm>
            <a:off x="5277743" y="3539326"/>
            <a:ext cx="2584421" cy="220083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3" name="Rectangle 79">
            <a:extLst>
              <a:ext uri="{FF2B5EF4-FFF2-40B4-BE49-F238E27FC236}">
                <a16:creationId xmlns:a16="http://schemas.microsoft.com/office/drawing/2014/main" id="{1A857664-7FB1-4B6B-8CB7-42F4D2ABE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2754" y="690465"/>
            <a:ext cx="3192750" cy="5202388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Imagem 51" descr="Código QR&#10;&#10;Descrição gerada automaticamente com confiança baixa">
            <a:extLst>
              <a:ext uri="{FF2B5EF4-FFF2-40B4-BE49-F238E27FC236}">
                <a16:creationId xmlns:a16="http://schemas.microsoft.com/office/drawing/2014/main" id="{5973D0E3-1B19-41F1-939C-63F096354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059"/>
          <a:stretch/>
        </p:blipFill>
        <p:spPr>
          <a:xfrm>
            <a:off x="9009746" y="846584"/>
            <a:ext cx="1818765" cy="4883028"/>
          </a:xfrm>
          <a:prstGeom prst="rect">
            <a:avLst/>
          </a:prstGeom>
        </p:spPr>
      </p:pic>
      <p:sp>
        <p:nvSpPr>
          <p:cNvPr id="94" name="Freeform 11">
            <a:extLst>
              <a:ext uri="{FF2B5EF4-FFF2-40B4-BE49-F238E27FC236}">
                <a16:creationId xmlns:a16="http://schemas.microsoft.com/office/drawing/2014/main" id="{D986A6CE-B991-4015-8EBB-ED388AF9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9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F2E081B-CB5A-48B7-A440-B179A2EFB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pt-BR" b="1"/>
              <a:t>Revisão Bibliográfica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F442E-AE2B-4E8D-B609-E1E0A01DA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pt-BR" sz="1400"/>
              <a:t>Principais componentes utilizados</a:t>
            </a:r>
          </a:p>
          <a:p>
            <a:pPr marL="0" indent="0">
              <a:buNone/>
            </a:pPr>
            <a:endParaRPr lang="pt-BR" sz="140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EBBE0F-D150-452A-869E-B8C0C3B6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886" y="640081"/>
            <a:ext cx="2284991" cy="2545952"/>
          </a:xfrm>
          <a:prstGeom prst="rect">
            <a:avLst/>
          </a:prstGeom>
        </p:spPr>
      </p:pic>
      <p:pic>
        <p:nvPicPr>
          <p:cNvPr id="14" name="Imagem 13" descr="Uma imagem contendo eletrônico&#10;&#10;Descrição gerada automaticamente">
            <a:extLst>
              <a:ext uri="{FF2B5EF4-FFF2-40B4-BE49-F238E27FC236}">
                <a16:creationId xmlns:a16="http://schemas.microsoft.com/office/drawing/2014/main" id="{9CA3A81B-BDA6-484D-8313-CF433DDD2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4" t="17283" r="15109" b="4086"/>
          <a:stretch/>
        </p:blipFill>
        <p:spPr bwMode="auto">
          <a:xfrm>
            <a:off x="5028768" y="3346899"/>
            <a:ext cx="2611227" cy="254595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m 12" descr="Uma imagem contendo computador, azul&#10;&#10;Descrição gerada automaticamente">
            <a:extLst>
              <a:ext uri="{FF2B5EF4-FFF2-40B4-BE49-F238E27FC236}">
                <a16:creationId xmlns:a16="http://schemas.microsoft.com/office/drawing/2014/main" id="{35BC8068-BF1F-485F-877E-07E721590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391" y="640080"/>
            <a:ext cx="3138531" cy="5252773"/>
          </a:xfrm>
          <a:prstGeom prst="rect">
            <a:avLst/>
          </a:prstGeom>
        </p:spPr>
      </p:pic>
      <p:sp>
        <p:nvSpPr>
          <p:cNvPr id="33" name="Freeform 11">
            <a:extLst>
              <a:ext uri="{FF2B5EF4-FFF2-40B4-BE49-F238E27FC236}">
                <a16:creationId xmlns:a16="http://schemas.microsoft.com/office/drawing/2014/main" id="{85667E18-65F1-4B6C-B237-5784682F8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7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Conteúdo 11" descr="Diagrama, Esquemático&#10;&#10;Descrição gerada automaticamente">
            <a:extLst>
              <a:ext uri="{FF2B5EF4-FFF2-40B4-BE49-F238E27FC236}">
                <a16:creationId xmlns:a16="http://schemas.microsoft.com/office/drawing/2014/main" id="{169E4C5C-DB4E-477E-AF0A-E88DA7A1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36" y="763291"/>
            <a:ext cx="12000464" cy="5331417"/>
          </a:xfrm>
        </p:spPr>
      </p:pic>
    </p:spTree>
    <p:extLst>
      <p:ext uri="{BB962C8B-B14F-4D97-AF65-F5344CB8AC3E}">
        <p14:creationId xmlns:p14="http://schemas.microsoft.com/office/powerpoint/2010/main" val="405474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12F8E1-6552-452F-AAB8-BEAF5094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224FDF-BA0C-1525-E993-CCD8C071E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 err="1"/>
              <a:t>Protótipo</a:t>
            </a:r>
            <a:r>
              <a:rPr lang="en-US" dirty="0"/>
              <a:t> de </a:t>
            </a:r>
            <a:r>
              <a:rPr lang="en-US" dirty="0" err="1"/>
              <a:t>Respirador</a:t>
            </a:r>
            <a:endParaRPr lang="en-US" dirty="0"/>
          </a:p>
        </p:txBody>
      </p:sp>
      <p:pic>
        <p:nvPicPr>
          <p:cNvPr id="5" name="Espaço Reservado para Conteúdo 4" descr="Uma imagem contendo armário, no interior, pequeno, geladeira&#10;&#10;Descrição gerada automaticamente">
            <a:extLst>
              <a:ext uri="{FF2B5EF4-FFF2-40B4-BE49-F238E27FC236}">
                <a16:creationId xmlns:a16="http://schemas.microsoft.com/office/drawing/2014/main" id="{B060DAE6-F8D1-4DC7-A05F-008A31CBC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9" b="34621"/>
          <a:stretch/>
        </p:blipFill>
        <p:spPr>
          <a:xfrm rot="16200000">
            <a:off x="4976771" y="-357228"/>
            <a:ext cx="6858000" cy="75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0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Respirador6">
            <a:hlinkClick r:id="" action="ppaction://media"/>
            <a:extLst>
              <a:ext uri="{FF2B5EF4-FFF2-40B4-BE49-F238E27FC236}">
                <a16:creationId xmlns:a16="http://schemas.microsoft.com/office/drawing/2014/main" id="{5C9A776F-7958-44AF-9916-2ED2F9F468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298525" y="-1357791"/>
            <a:ext cx="5061744" cy="9203169"/>
          </a:xfrm>
        </p:spPr>
      </p:pic>
    </p:spTree>
    <p:extLst>
      <p:ext uri="{BB962C8B-B14F-4D97-AF65-F5344CB8AC3E}">
        <p14:creationId xmlns:p14="http://schemas.microsoft.com/office/powerpoint/2010/main" val="23338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pt-BR" b="1"/>
              <a:t>Análise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938776-A517-D94A-C85C-72AE3FF49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err="1"/>
              <a:t>Aplicativo</a:t>
            </a:r>
            <a:r>
              <a:rPr lang="en-US"/>
              <a:t> android para </a:t>
            </a:r>
            <a:r>
              <a:rPr lang="en-US" err="1"/>
              <a:t>conexão</a:t>
            </a:r>
            <a:r>
              <a:rPr lang="en-US"/>
              <a:t> via Bluetooth com o </a:t>
            </a:r>
            <a:r>
              <a:rPr lang="en-US" err="1"/>
              <a:t>respirador</a:t>
            </a:r>
            <a:endParaRPr lang="en-US"/>
          </a:p>
        </p:txBody>
      </p:sp>
      <p:pic>
        <p:nvPicPr>
          <p:cNvPr id="7" name="Espaço Reservado para Conteúdo 6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EA409EFB-5692-44A3-89AF-4CA67EBF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015246"/>
            <a:ext cx="6953577" cy="4502440"/>
          </a:xfrm>
          <a:prstGeom prst="rect">
            <a:avLst/>
          </a:prstGeom>
        </p:spPr>
      </p:pic>
      <p:sp>
        <p:nvSpPr>
          <p:cNvPr id="3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pt-BR" b="1"/>
              <a:t>Análise</a:t>
            </a:r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Espaço Reservado para Conteúdo 5" descr="Imagem do Projeto O2 - Protótipo de respirador">
            <a:extLst>
              <a:ext uri="{FF2B5EF4-FFF2-40B4-BE49-F238E27FC236}">
                <a16:creationId xmlns:a16="http://schemas.microsoft.com/office/drawing/2014/main" id="{C4ECAE39-1EB9-4CE1-B104-B3A4628C6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218" y="2133600"/>
            <a:ext cx="3323801" cy="3759200"/>
          </a:xfrm>
        </p:spPr>
      </p:pic>
      <p:sp>
        <p:nvSpPr>
          <p:cNvPr id="5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Espaço Reservado para Conteúdo 3">
            <a:extLst>
              <a:ext uri="{FF2B5EF4-FFF2-40B4-BE49-F238E27FC236}">
                <a16:creationId xmlns:a16="http://schemas.microsoft.com/office/drawing/2014/main" id="{DD5C4AE9-DCF4-4169-ABD8-767A1A6AA141}"/>
              </a:ext>
            </a:extLst>
          </p:cNvPr>
          <p:cNvGraphicFramePr>
            <a:graphicFrameLocks/>
          </p:cNvGraphicFramePr>
          <p:nvPr/>
        </p:nvGraphicFramePr>
        <p:xfrm>
          <a:off x="4619543" y="1059680"/>
          <a:ext cx="6953578" cy="4413575"/>
        </p:xfrm>
        <a:graphic>
          <a:graphicData uri="http://schemas.openxmlformats.org/drawingml/2006/table">
            <a:tbl>
              <a:tblPr/>
              <a:tblGrid>
                <a:gridCol w="1078105">
                  <a:extLst>
                    <a:ext uri="{9D8B030D-6E8A-4147-A177-3AD203B41FA5}">
                      <a16:colId xmlns:a16="http://schemas.microsoft.com/office/drawing/2014/main" val="4248663267"/>
                    </a:ext>
                  </a:extLst>
                </a:gridCol>
                <a:gridCol w="1510911">
                  <a:extLst>
                    <a:ext uri="{9D8B030D-6E8A-4147-A177-3AD203B41FA5}">
                      <a16:colId xmlns:a16="http://schemas.microsoft.com/office/drawing/2014/main" val="374545412"/>
                    </a:ext>
                  </a:extLst>
                </a:gridCol>
                <a:gridCol w="727427">
                  <a:extLst>
                    <a:ext uri="{9D8B030D-6E8A-4147-A177-3AD203B41FA5}">
                      <a16:colId xmlns:a16="http://schemas.microsoft.com/office/drawing/2014/main" val="3114793308"/>
                    </a:ext>
                  </a:extLst>
                </a:gridCol>
                <a:gridCol w="727427">
                  <a:extLst>
                    <a:ext uri="{9D8B030D-6E8A-4147-A177-3AD203B41FA5}">
                      <a16:colId xmlns:a16="http://schemas.microsoft.com/office/drawing/2014/main" val="3836404444"/>
                    </a:ext>
                  </a:extLst>
                </a:gridCol>
                <a:gridCol w="727427">
                  <a:extLst>
                    <a:ext uri="{9D8B030D-6E8A-4147-A177-3AD203B41FA5}">
                      <a16:colId xmlns:a16="http://schemas.microsoft.com/office/drawing/2014/main" val="3833554694"/>
                    </a:ext>
                  </a:extLst>
                </a:gridCol>
                <a:gridCol w="727427">
                  <a:extLst>
                    <a:ext uri="{9D8B030D-6E8A-4147-A177-3AD203B41FA5}">
                      <a16:colId xmlns:a16="http://schemas.microsoft.com/office/drawing/2014/main" val="3503778946"/>
                    </a:ext>
                  </a:extLst>
                </a:gridCol>
                <a:gridCol w="727427">
                  <a:extLst>
                    <a:ext uri="{9D8B030D-6E8A-4147-A177-3AD203B41FA5}">
                      <a16:colId xmlns:a16="http://schemas.microsoft.com/office/drawing/2014/main" val="2407253609"/>
                    </a:ext>
                  </a:extLst>
                </a:gridCol>
                <a:gridCol w="727427">
                  <a:extLst>
                    <a:ext uri="{9D8B030D-6E8A-4147-A177-3AD203B41FA5}">
                      <a16:colId xmlns:a16="http://schemas.microsoft.com/office/drawing/2014/main" val="524954938"/>
                    </a:ext>
                  </a:extLst>
                </a:gridCol>
              </a:tblGrid>
              <a:tr h="504141">
                <a:tc gridSpan="8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Ciclo Respiração/Expiração por Minuto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7723" marR="187723" marT="93861" marB="938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237605"/>
                  </a:ext>
                </a:extLst>
              </a:tr>
              <a:tr h="546124"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Velocidade no App </a:t>
                      </a:r>
                      <a:r>
                        <a:rPr lang="pt-BR" sz="1600" b="0" i="0" u="none" strike="noStrike">
                          <a:effectLst/>
                          <a:latin typeface="Nova Mono"/>
                          <a:ea typeface="Nova Mono"/>
                          <a:cs typeface="Nova Mono"/>
                        </a:rPr>
                        <a:t>→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7723" marR="187723" marT="93861" marB="938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277241"/>
                  </a:ext>
                </a:extLst>
              </a:tr>
              <a:tr h="794296"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I/E - 1:1.5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7723" marR="187723" marT="93861" marB="938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Ciclo Completo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16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17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18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22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628936"/>
                  </a:ext>
                </a:extLst>
              </a:tr>
              <a:tr h="8563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Movimen-</a:t>
                      </a:r>
                      <a:b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</a:b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tos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31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33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35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37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44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286179"/>
                  </a:ext>
                </a:extLst>
              </a:tr>
              <a:tr h="856338"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I/E – 1:2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7723" marR="187723" marT="93861" marB="938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Ciclo Completo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13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13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14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16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17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18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96948"/>
                  </a:ext>
                </a:extLst>
              </a:tr>
              <a:tr h="8563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Movimen-</a:t>
                      </a:r>
                      <a:b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</a:b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tos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16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17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18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20</a:t>
                      </a:r>
                      <a:endParaRPr lang="pt-BR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22</a:t>
                      </a:r>
                      <a:endParaRPr lang="pt-BR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0363" marR="130363" marT="130363" marB="1303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57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29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b="1"/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Protótipo criado obedecendo aos requisitos</a:t>
            </a:r>
          </a:p>
          <a:p>
            <a:r>
              <a:rPr lang="pt-BR" sz="2800" dirty="0"/>
              <a:t>Carregamento da bateria é balanceado</a:t>
            </a:r>
          </a:p>
          <a:p>
            <a:r>
              <a:rPr lang="pt-BR" sz="2800" dirty="0"/>
              <a:t>Autonomia de 1:15 </a:t>
            </a:r>
            <a:r>
              <a:rPr lang="pt-BR" sz="2800" dirty="0" err="1"/>
              <a:t>hrs</a:t>
            </a:r>
            <a:r>
              <a:rPr lang="pt-BR" sz="2800" dirty="0"/>
              <a:t>. funcionando na bateria</a:t>
            </a:r>
          </a:p>
          <a:p>
            <a:r>
              <a:rPr lang="pt-BR" sz="2800" dirty="0"/>
              <a:t>Equipamento portátil</a:t>
            </a:r>
          </a:p>
          <a:p>
            <a:r>
              <a:rPr lang="pt-BR" sz="2800" dirty="0"/>
              <a:t>Possibilidade de instalação de novos sensores</a:t>
            </a:r>
          </a:p>
          <a:p>
            <a:r>
              <a:rPr lang="pt-BR" sz="2800" dirty="0"/>
              <a:t>Possibilidade de conexão </a:t>
            </a:r>
            <a:r>
              <a:rPr lang="pt-BR" sz="2800" dirty="0" err="1"/>
              <a:t>IoT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03991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b="1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121" y="1306287"/>
            <a:ext cx="11091404" cy="524889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1000"/>
              </a:spcAft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[1] Equipamento de Suporte Respiratório Emergencial e Transitório: Disponível em: &lt;https://www.poli.usp.br/inspire&gt;. Acesso em junho de 2021.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[2] Inspire - Caninos Loucos: Disponível em: &lt;https://caninosloucos.org/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pt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/inspire/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pt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&gt;. Acesso em junho de 2021.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[3] Projeto Inspire – Escola Politécnica da USP – Youtube: Disponível em: &lt;https://youtube.com/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playlist?list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=PLIEzh1OveCVejm5agsjQf08C8VCLC9ZVu&gt;. Acesso em junho de 2021.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[4] 300 respiradores USP: Disponível em: &lt;https://g1.globo.com/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sp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sao-paulo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/noticia/2021/04/06/300-respiradores-da-usp-sao-usados-em-hospitais-de-9-estados-do-pais-um-ano-apos-criacao-do-equipamento-de-baixo-custo.ghtml&gt;. Acesso em junho de 2021.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[5] GitHub – Arduino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Low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Cost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Respirator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Assist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Coronavírus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Crisis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Disponível em: &lt;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https://github.com/miguel5612/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Salvarting_Ventilator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&gt;. Acesso em: junho de 2021.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[6] Inspire - Open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Lung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Disponível em &lt;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https://github.com/Inspire-Poli-USP/Inspire-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OpenLung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&gt;. Acesso em novembro de 2021.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[7] Inspire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Poli-USP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Disponível em: &lt;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https://github.com/Inspire-Poli-USP/Inspire-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OpenLung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&gt;. Acesso em: Março de 2021.</a:t>
            </a: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[8] MIT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Emergency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Ventilator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– Design Toolbox. Disponível em: &lt;https://emergency-vent.mit.edu/&gt;. Acesso em: Novembro de 2021.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05623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b="1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587" y="1365662"/>
            <a:ext cx="10965937" cy="5308269"/>
          </a:xfrm>
        </p:spPr>
        <p:txBody>
          <a:bodyPr>
            <a:normAutofit fontScale="40000" lnSpcReduction="20000"/>
          </a:bodyPr>
          <a:lstStyle/>
          <a:p>
            <a:pPr>
              <a:spcAft>
                <a:spcPts val="1000"/>
              </a:spcAft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pt-BR" sz="2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[9] MIT Project: A </a:t>
            </a:r>
            <a:r>
              <a:rPr lang="pt-BR" sz="2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low</a:t>
            </a:r>
            <a:r>
              <a:rPr lang="pt-BR" sz="2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2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cost</a:t>
            </a:r>
            <a:r>
              <a:rPr lang="pt-BR" sz="2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2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emergency</a:t>
            </a:r>
            <a:r>
              <a:rPr lang="pt-BR" sz="2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2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ventilator</a:t>
            </a:r>
            <a:r>
              <a:rPr lang="pt-BR" sz="2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2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controller</a:t>
            </a:r>
            <a:r>
              <a:rPr lang="pt-BR" sz="2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Disponível em: &lt;https://github.com/</a:t>
            </a:r>
            <a:r>
              <a:rPr lang="pt-BR" sz="2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mit-drl</a:t>
            </a:r>
            <a:r>
              <a:rPr lang="pt-BR" sz="2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pt-BR" sz="2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e-vent</a:t>
            </a:r>
            <a:r>
              <a:rPr lang="pt-BR" sz="2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&gt;. Acesso em: Novembro de 2021.</a:t>
            </a:r>
            <a:endParaRPr lang="pt-BR" sz="2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[10] Resolução – RDC nº386, de 15 de Maio de 2020. D.O.U. Disponível em: &lt;https://www.in.gov.br/web/dou/-/resolucao-rdc-n-386-de-15-de-maio-de-2020-258335933&gt;. Acesso em Novembro de 2021.</a:t>
            </a:r>
          </a:p>
          <a:p>
            <a:pPr>
              <a:spcAft>
                <a:spcPts val="1000"/>
              </a:spcAft>
            </a:pP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[11] Sensor de Proximidade Indutivo NPN 6-36V – Disponível em: &lt;https://filipeflop.com/produto/sensor-de-proximidade-indutivo-npn-6-36v//&gt;. Acesso em novembro de 2021.</a:t>
            </a:r>
            <a:endParaRPr lang="pt-BR" sz="3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[12] App 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android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- Disponível em: &lt;https://gallery.appinventor.mit.edu/?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galleryid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=a930762d-689b-467f-8bb3-03f27a24e7de&gt;. Acesso em junho de 2022.</a:t>
            </a:r>
            <a:endParaRPr lang="pt-BR" sz="3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[13] Projeto Respirador de baixo custo com Arduino – Disponível em: </a:t>
            </a:r>
            <a:r>
              <a:rPr lang="pt-BR" sz="3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&lt;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https://github.com/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Rooblee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/ProjetoO2&gt;. Acesso em junho de 2022.</a:t>
            </a:r>
            <a:endParaRPr lang="pt-BR" sz="3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[14] 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Scientific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American - Disponível em: &lt;https://www.scientificamerican.com/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article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/device-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that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automates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-manual-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breathing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-bags-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could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save-lives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/&gt; Acesso em Maio de 2022.</a:t>
            </a:r>
            <a:endParaRPr lang="pt-BR" sz="3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[15] O que é a COVID-19? Ministério da Saúde. Disponível em: &lt;https://www.gov.br/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saude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pt-br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coronavirus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/o-que-e-o-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coronavirus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&gt; Acesso em Maio de 2022.</a:t>
            </a:r>
            <a:endParaRPr lang="pt-BR" sz="3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[16] 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McRoberts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Michael (2015), Arduino Básico, Cap 1 pg. 1 - 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Novatec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2 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Disponível em: &lt;https://books.google.com.br/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books?id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=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kfZyDwAAQBAJ&amp;lpg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=PP1&amp;hl=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pt-BR&amp;pg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=PP1#v=</a:t>
            </a:r>
            <a:r>
              <a:rPr lang="pt-BR" sz="35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onepage&amp;q&amp;f</a:t>
            </a:r>
            <a:r>
              <a:rPr lang="pt-BR" sz="35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=false&gt;. Acesso em Maio de 2022.</a:t>
            </a:r>
            <a:endParaRPr lang="pt-BR" sz="3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5631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b="1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Pandemia</a:t>
            </a:r>
          </a:p>
          <a:p>
            <a:r>
              <a:rPr lang="pt-BR" sz="2800" dirty="0"/>
              <a:t>Escassez de Equipamentos</a:t>
            </a:r>
          </a:p>
          <a:p>
            <a:r>
              <a:rPr lang="pt-BR" sz="2800" dirty="0"/>
              <a:t>Tecnologia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33579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b="1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120" y="1306286"/>
            <a:ext cx="11099880" cy="5403271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000"/>
              </a:spcAft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[17] Souza, Vitor Amadeu (2014), Controle de Motor de Passo Bipolar, pg. 11 - Cerne, 2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Disponível em: &lt;https://www.google.com.br/books/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Controle_De_Motor_De_Passo_Bipolar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/Yb1oEAAAQBAJ?hl=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pt-BR&amp;gbpv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=1&amp;dq=motor%20de%20passo&amp;pg=PA1&amp;printsec=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frontcover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&gt;. Acesso em Maio de 2022.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[18] Define o Sistema Nacional de Vigilância Sanitária, cria a Agência Nacional de Vigilância Sanitária, e dá outras providências. Disponível em: &lt;http://www.planalto.gov.br/ccivil_03/leis/l9782.htm&gt;. Acesso em Maio de 2022.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[19] Encoder Rotativo - Wikipedia. Disponível em: &lt;https://pt.wikipedia.org/wiki/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Encoder_rotativo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&gt;. Acesso em Maio de 2022.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[20]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Optoacoplador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-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FelipeFlop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Disponível em: &lt;https://www.filipeflop.com/blog/o-que-e-um-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optoacoplador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/&gt;. Acesso em Maio de 2022.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[21] Simpósio de integração Científica e tecnológica do sul catarinense  Disponível em: &lt;https://eventoscientificos.ifsc.edu.br/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index.php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sictsul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/6-sict-sul/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paper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viewPaper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/2037&gt;. Acesso em Maio de 2022.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[22] Academia - The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Characteristics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TB6600 motor driver in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producing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optimal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movement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for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Nema23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stepper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motor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CNC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mac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pg. 345. Disponível em: &lt;https://www.academia.edu/download/63933873/39_1278120200715-27762-wq5yr6.pdf&gt;. Acesso em Maio de 2022.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[23] Agência de Notícias da Indústria. Disponível em: &lt;https://noticias.portaldaindustria.com.br/noticias/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saude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-e-qualidade-de-vida/com-estrategia-inovadora-industria-aumenta-producao-de-respiradores-hospitalares/&gt;. Acesso em junho de 2022.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[24] Corrida Contra o Tempo por Mais Ventiladores e Leitos - Disponível em &lt;https://www.diariopopular.com.br/geral/corrida-contra-o-tempo-por-mais-respiradores-e-leitos-150298/&gt;. Acesso em junho de 2022.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80440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800" dirty="0"/>
          </a:p>
          <a:p>
            <a:pPr marL="0" indent="0">
              <a:buNone/>
            </a:pPr>
            <a:r>
              <a:rPr lang="pt-BR" sz="7200" b="1" dirty="0"/>
              <a:t>Agradecimentos!</a:t>
            </a:r>
            <a:endParaRPr lang="pt-BR" sz="7200" dirty="0"/>
          </a:p>
        </p:txBody>
      </p:sp>
    </p:spTree>
    <p:extLst>
      <p:ext uri="{BB962C8B-B14F-4D97-AF65-F5344CB8AC3E}">
        <p14:creationId xmlns:p14="http://schemas.microsoft.com/office/powerpoint/2010/main" val="317656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b="1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/>
              <a:t>Objetivo Geral</a:t>
            </a:r>
          </a:p>
          <a:p>
            <a:endParaRPr lang="pt-BR" sz="2800"/>
          </a:p>
          <a:p>
            <a:pPr>
              <a:buFont typeface="Arial" panose="020B0604020202020204" pitchFamily="34" charset="0"/>
              <a:buChar char="•"/>
            </a:pPr>
            <a:r>
              <a:rPr lang="pt-BR" sz="2800"/>
              <a:t>Protótipo de baixo custo com tecnologia acessível, funcional.</a:t>
            </a:r>
          </a:p>
        </p:txBody>
      </p:sp>
    </p:spTree>
    <p:extLst>
      <p:ext uri="{BB962C8B-B14F-4D97-AF65-F5344CB8AC3E}">
        <p14:creationId xmlns:p14="http://schemas.microsoft.com/office/powerpoint/2010/main" val="27015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b="1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Etapas</a:t>
            </a:r>
          </a:p>
          <a:p>
            <a:endParaRPr lang="pt-BR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2800" dirty="0"/>
              <a:t>Elaboração do (console);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800" dirty="0"/>
              <a:t>Criar código para Arduino;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800" dirty="0"/>
              <a:t>Criar aplicativo Android.</a:t>
            </a:r>
          </a:p>
          <a:p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3991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b="1"/>
              <a:t>Referencial Teórico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/>
              <a:t>ANVISA – Agência Nacional de Vigilância Sanitária</a:t>
            </a:r>
          </a:p>
          <a:p>
            <a:endParaRPr lang="pt-BR" sz="2800"/>
          </a:p>
          <a:p>
            <a:pPr>
              <a:buFont typeface="Courier New" panose="02070309020205020404" pitchFamily="49" charset="0"/>
              <a:buChar char="o"/>
            </a:pPr>
            <a:r>
              <a:rPr lang="pt-BR" sz="2800"/>
              <a:t>Resolução 386 de 15 de maio de 2020</a:t>
            </a:r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13995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pt-BR" b="1"/>
              <a:t>Referencial teórico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pt-BR"/>
              <a:t>Projeto Inspire – USP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Autor: Raul Gonzáles Lima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Custo: R$10.000,00 (Dez mil reais)</a:t>
            </a:r>
          </a:p>
        </p:txBody>
      </p:sp>
      <p:pic>
        <p:nvPicPr>
          <p:cNvPr id="4" name="image9.jpg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B44E15C0-1342-4291-8C33-7F870E5D29B5}"/>
              </a:ext>
            </a:extLst>
          </p:cNvPr>
          <p:cNvPicPr/>
          <p:nvPr/>
        </p:nvPicPr>
        <p:blipFill rotWithShape="1">
          <a:blip r:embed="rId2"/>
          <a:srcRect r="25538" b="1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39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pt-BR" b="1"/>
              <a:t>Referencial teórico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pt-BR"/>
              <a:t>Projeto </a:t>
            </a:r>
            <a:r>
              <a:rPr lang="pt-BR" err="1"/>
              <a:t>low</a:t>
            </a:r>
            <a:r>
              <a:rPr lang="pt-BR"/>
              <a:t> </a:t>
            </a:r>
            <a:r>
              <a:rPr lang="pt-BR" err="1"/>
              <a:t>cost</a:t>
            </a:r>
            <a:r>
              <a:rPr lang="pt-BR"/>
              <a:t> </a:t>
            </a:r>
            <a:r>
              <a:rPr lang="pt-BR" err="1"/>
              <a:t>ventilator</a:t>
            </a:r>
            <a:endParaRPr lang="pt-BR"/>
          </a:p>
          <a:p>
            <a:endParaRPr lang="pt-BR"/>
          </a:p>
          <a:p>
            <a:pPr marL="0" indent="0">
              <a:buNone/>
            </a:pPr>
            <a:r>
              <a:rPr lang="pt-BR"/>
              <a:t>Autor: Miguel Angel Califa </a:t>
            </a:r>
            <a:r>
              <a:rPr lang="pt-BR" err="1"/>
              <a:t>Urquiza</a:t>
            </a:r>
            <a:r>
              <a:rPr lang="pt-BR"/>
              <a:t>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Valor: R$2.078,00 (Dois mil e setenta e oito reais).</a:t>
            </a:r>
          </a:p>
        </p:txBody>
      </p:sp>
      <p:pic>
        <p:nvPicPr>
          <p:cNvPr id="8" name="image6.jpg" descr="Uma imagem contendo motor&#10;&#10;Descrição gerada automaticamente">
            <a:extLst>
              <a:ext uri="{FF2B5EF4-FFF2-40B4-BE49-F238E27FC236}">
                <a16:creationId xmlns:a16="http://schemas.microsoft.com/office/drawing/2014/main" id="{18FD32DA-61D1-44DF-8A25-CF3451A048EC}"/>
              </a:ext>
            </a:extLst>
          </p:cNvPr>
          <p:cNvPicPr/>
          <p:nvPr/>
        </p:nvPicPr>
        <p:blipFill rotWithShape="1">
          <a:blip r:embed="rId2"/>
          <a:srcRect t="43075" r="1" b="14433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3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545441"/>
                </a:solidFill>
              </a:rPr>
              <a:t>Referencial teórico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454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buClr>
                <a:srgbClr val="2F87EB"/>
              </a:buClr>
            </a:pPr>
            <a:r>
              <a:rPr lang="pt-BR"/>
              <a:t>MIT - </a:t>
            </a:r>
            <a:r>
              <a:rPr lang="pt-BR" err="1"/>
              <a:t>E-Vent</a:t>
            </a:r>
            <a:r>
              <a:rPr lang="pt-BR"/>
              <a:t>  - </a:t>
            </a:r>
            <a:r>
              <a:rPr lang="pt-BR" err="1"/>
              <a:t>Low</a:t>
            </a:r>
            <a:r>
              <a:rPr lang="pt-BR"/>
              <a:t> </a:t>
            </a:r>
            <a:r>
              <a:rPr lang="pt-BR" err="1"/>
              <a:t>cost</a:t>
            </a:r>
            <a:r>
              <a:rPr lang="pt-BR"/>
              <a:t> </a:t>
            </a:r>
            <a:r>
              <a:rPr lang="pt-BR" err="1"/>
              <a:t>ventilator</a:t>
            </a:r>
            <a:endParaRPr lang="pt-BR"/>
          </a:p>
          <a:p>
            <a:pPr>
              <a:buClr>
                <a:srgbClr val="2F87EB"/>
              </a:buClr>
            </a:pPr>
            <a:endParaRPr lang="pt-BR"/>
          </a:p>
          <a:p>
            <a:pPr marL="0" indent="0">
              <a:buClr>
                <a:srgbClr val="2F87EB"/>
              </a:buClr>
              <a:buNone/>
            </a:pPr>
            <a:r>
              <a:rPr lang="pt-BR"/>
              <a:t>Autor: Massachusetts </a:t>
            </a:r>
            <a:r>
              <a:rPr lang="pt-BR" err="1"/>
              <a:t>Intitute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technology</a:t>
            </a:r>
            <a:r>
              <a:rPr lang="pt-BR"/>
              <a:t>.</a:t>
            </a:r>
          </a:p>
          <a:p>
            <a:pPr>
              <a:buClr>
                <a:srgbClr val="2F87EB"/>
              </a:buClr>
            </a:pPr>
            <a:endParaRPr lang="pt-BR"/>
          </a:p>
          <a:p>
            <a:pPr marL="0" indent="0">
              <a:buClr>
                <a:srgbClr val="2F87EB"/>
              </a:buClr>
              <a:buNone/>
            </a:pPr>
            <a:r>
              <a:rPr lang="pt-BR"/>
              <a:t>Custo: R$2.500,00 (Dois mil e quinhentos reais).</a:t>
            </a: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1.jpg" descr="Mouse de computador em cima da mesa&#10;&#10;Descrição gerada automaticamente com confiança média">
            <a:extLst>
              <a:ext uri="{FF2B5EF4-FFF2-40B4-BE49-F238E27FC236}">
                <a16:creationId xmlns:a16="http://schemas.microsoft.com/office/drawing/2014/main" id="{A6131A9A-FCF9-425A-9D7F-80A07A16BC20}"/>
              </a:ext>
            </a:extLst>
          </p:cNvPr>
          <p:cNvPicPr/>
          <p:nvPr/>
        </p:nvPicPr>
        <p:blipFill rotWithShape="1">
          <a:blip r:embed="rId2"/>
          <a:srcRect l="18935" r="7311" b="2"/>
          <a:stretch/>
        </p:blipFill>
        <p:spPr>
          <a:xfrm>
            <a:off x="4619543" y="10"/>
            <a:ext cx="7572457" cy="6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4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E58DF-79EA-4452-8C93-BB2C14FA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70" y="624110"/>
            <a:ext cx="4097302" cy="1280890"/>
          </a:xfrm>
        </p:spPr>
        <p:txBody>
          <a:bodyPr>
            <a:normAutofit/>
          </a:bodyPr>
          <a:lstStyle/>
          <a:p>
            <a:r>
              <a:rPr lang="pt-BR" sz="3200" b="1"/>
              <a:t>Revisão Bibliográfica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84B16-815A-4C06-A045-C8E3D2196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097302" cy="3777622"/>
          </a:xfrm>
        </p:spPr>
        <p:txBody>
          <a:bodyPr>
            <a:normAutofit/>
          </a:bodyPr>
          <a:lstStyle/>
          <a:p>
            <a:r>
              <a:rPr lang="pt-BR" sz="1600">
                <a:solidFill>
                  <a:schemeClr val="tx1"/>
                </a:solidFill>
              </a:rPr>
              <a:t>Principais componentes utilizados</a:t>
            </a:r>
          </a:p>
          <a:p>
            <a:pPr marL="0" indent="0">
              <a:buNone/>
            </a:pPr>
            <a:endParaRPr lang="pt-BR" sz="1600">
              <a:solidFill>
                <a:schemeClr val="tx1"/>
              </a:solidFill>
            </a:endParaRPr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3C8AC939-14F0-4BFA-916E-50EDB95DE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4" r="-1" b="4712"/>
          <a:stretch/>
        </p:blipFill>
        <p:spPr>
          <a:xfrm>
            <a:off x="7584420" y="511934"/>
            <a:ext cx="3285641" cy="1822304"/>
          </a:xfrm>
          <a:prstGeom prst="rect">
            <a:avLst/>
          </a:prstGeom>
        </p:spPr>
      </p:pic>
      <p:pic>
        <p:nvPicPr>
          <p:cNvPr id="4" name="Imagem 3" descr="Circuito eletrônico em fundo preto&#10;&#10;Descrição gerada automaticamente">
            <a:extLst>
              <a:ext uri="{FF2B5EF4-FFF2-40B4-BE49-F238E27FC236}">
                <a16:creationId xmlns:a16="http://schemas.microsoft.com/office/drawing/2014/main" id="{B0504BF8-B445-4672-896F-3A3F1D6E5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6" r="5582" b="-2"/>
          <a:stretch/>
        </p:blipFill>
        <p:spPr bwMode="auto">
          <a:xfrm>
            <a:off x="5282177" y="2562838"/>
            <a:ext cx="3814062" cy="429516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2" name="Imagem 71" descr="Circuito eletrônico com fios&#10;&#10;Descrição gerada automaticamente">
            <a:extLst>
              <a:ext uri="{FF2B5EF4-FFF2-40B4-BE49-F238E27FC236}">
                <a16:creationId xmlns:a16="http://schemas.microsoft.com/office/drawing/2014/main" id="{1C03F334-99A1-49F9-81A9-F6CB601F5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9" r="4580" b="-3"/>
          <a:stretch/>
        </p:blipFill>
        <p:spPr bwMode="auto">
          <a:xfrm>
            <a:off x="9147077" y="3429000"/>
            <a:ext cx="3044921" cy="342900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3226480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367</TotalTime>
  <Words>1213</Words>
  <Application>Microsoft Office PowerPoint</Application>
  <PresentationFormat>Widescreen</PresentationFormat>
  <Paragraphs>128</Paragraphs>
  <Slides>21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Century Gothic</vt:lpstr>
      <vt:lpstr>Courier New</vt:lpstr>
      <vt:lpstr>Nova Mono</vt:lpstr>
      <vt:lpstr>Times New Roman</vt:lpstr>
      <vt:lpstr>Wingdings 3</vt:lpstr>
      <vt:lpstr>Cacho</vt:lpstr>
      <vt:lpstr>Protótipo de Respirador Mecânico, Emergencial e Transitório</vt:lpstr>
      <vt:lpstr>Introdução</vt:lpstr>
      <vt:lpstr>Objetivo</vt:lpstr>
      <vt:lpstr>Objetivo</vt:lpstr>
      <vt:lpstr>Referencial Teórico</vt:lpstr>
      <vt:lpstr>Referencial teórico </vt:lpstr>
      <vt:lpstr>Referencial teórico </vt:lpstr>
      <vt:lpstr>Referencial teórico </vt:lpstr>
      <vt:lpstr>Revisão Bibliográfica</vt:lpstr>
      <vt:lpstr>Revisão Bibliográfica</vt:lpstr>
      <vt:lpstr>Revisão Bibliográfica</vt:lpstr>
      <vt:lpstr>Apresentação do PowerPoint</vt:lpstr>
      <vt:lpstr>Resultados</vt:lpstr>
      <vt:lpstr>Apresentação do PowerPoint</vt:lpstr>
      <vt:lpstr>Análise</vt:lpstr>
      <vt:lpstr>Análise</vt:lpstr>
      <vt:lpstr>Considerações finais</vt:lpstr>
      <vt:lpstr>Referências</vt:lpstr>
      <vt:lpstr>Referências</vt:lpstr>
      <vt:lpstr>Referências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Protótipo de respirador</dc:title>
  <dc:creator>Robson Lima</dc:creator>
  <cp:lastModifiedBy>Robson Lima</cp:lastModifiedBy>
  <cp:revision>2</cp:revision>
  <dcterms:created xsi:type="dcterms:W3CDTF">2022-06-09T23:11:46Z</dcterms:created>
  <dcterms:modified xsi:type="dcterms:W3CDTF">2022-06-18T03:16:32Z</dcterms:modified>
</cp:coreProperties>
</file>